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5" r:id="rId9"/>
    <p:sldId id="262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DD05DC5-A6D6-2D48-A986-C513834C585E}" v="24" dt="2021-12-12T06:03:19.6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96"/>
    <p:restoredTop sz="94692"/>
  </p:normalViewPr>
  <p:slideViewPr>
    <p:cSldViewPr snapToGrid="0" snapToObjects="1">
      <p:cViewPr varScale="1">
        <p:scale>
          <a:sx n="106" d="100"/>
          <a:sy n="106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A51034-E471-4D6D-9E6E-80FE7F02429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167A53C-B6F2-4128-9230-572DDB8ED43D}">
      <dgm:prSet/>
      <dgm:spPr/>
      <dgm:t>
        <a:bodyPr/>
        <a:lstStyle/>
        <a:p>
          <a:r>
            <a:rPr lang="en-US" dirty="0"/>
            <a:t>Fig 5, show us the outcome of running the Apriori algorithm</a:t>
          </a:r>
        </a:p>
      </dgm:t>
    </dgm:pt>
    <dgm:pt modelId="{020DC9E3-F5A5-42B4-B344-FBA8CD325446}" type="parTrans" cxnId="{450CAA84-FD03-4B72-B4DA-76B8932D5C4E}">
      <dgm:prSet/>
      <dgm:spPr/>
      <dgm:t>
        <a:bodyPr/>
        <a:lstStyle/>
        <a:p>
          <a:endParaRPr lang="en-US"/>
        </a:p>
      </dgm:t>
    </dgm:pt>
    <dgm:pt modelId="{4B354AF3-4096-40AA-B73B-CF3E88C56444}" type="sibTrans" cxnId="{450CAA84-FD03-4B72-B4DA-76B8932D5C4E}">
      <dgm:prSet/>
      <dgm:spPr/>
      <dgm:t>
        <a:bodyPr/>
        <a:lstStyle/>
        <a:p>
          <a:endParaRPr lang="en-US"/>
        </a:p>
      </dgm:t>
    </dgm:pt>
    <dgm:pt modelId="{B01F3FCE-0E27-42F5-B028-DAB5A75B67D6}">
      <dgm:prSet/>
      <dgm:spPr/>
      <dgm:t>
        <a:bodyPr/>
        <a:lstStyle/>
        <a:p>
          <a:r>
            <a:rPr lang="en-US"/>
            <a:t>Fig 6, displays the list of rules with support, confidence, and lift value. </a:t>
          </a:r>
        </a:p>
      </dgm:t>
    </dgm:pt>
    <dgm:pt modelId="{EE9AA693-8235-4F33-9C80-C3ADF7062F09}" type="parTrans" cxnId="{0141B5C9-EC2B-45DD-9F38-FB947C2B3F7C}">
      <dgm:prSet/>
      <dgm:spPr/>
      <dgm:t>
        <a:bodyPr/>
        <a:lstStyle/>
        <a:p>
          <a:endParaRPr lang="en-US"/>
        </a:p>
      </dgm:t>
    </dgm:pt>
    <dgm:pt modelId="{1B3910DA-08F1-422A-A0A5-80152939133D}" type="sibTrans" cxnId="{0141B5C9-EC2B-45DD-9F38-FB947C2B3F7C}">
      <dgm:prSet/>
      <dgm:spPr/>
      <dgm:t>
        <a:bodyPr/>
        <a:lstStyle/>
        <a:p>
          <a:endParaRPr lang="en-US"/>
        </a:p>
      </dgm:t>
    </dgm:pt>
    <dgm:pt modelId="{1A731F05-85E9-EC47-A0BD-13D1EA70ABA2}" type="pres">
      <dgm:prSet presAssocID="{C1A51034-E471-4D6D-9E6E-80FE7F024291}" presName="linear" presStyleCnt="0">
        <dgm:presLayoutVars>
          <dgm:animLvl val="lvl"/>
          <dgm:resizeHandles val="exact"/>
        </dgm:presLayoutVars>
      </dgm:prSet>
      <dgm:spPr/>
    </dgm:pt>
    <dgm:pt modelId="{EB05026A-025C-554E-BDF0-EBE81317509C}" type="pres">
      <dgm:prSet presAssocID="{B167A53C-B6F2-4128-9230-572DDB8ED43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82FE9E-B908-2540-94FD-4895A9E1E52F}" type="pres">
      <dgm:prSet presAssocID="{4B354AF3-4096-40AA-B73B-CF3E88C56444}" presName="spacer" presStyleCnt="0"/>
      <dgm:spPr/>
    </dgm:pt>
    <dgm:pt modelId="{2DB9312A-AC16-0F4C-A65A-90F3B7A7EE84}" type="pres">
      <dgm:prSet presAssocID="{B01F3FCE-0E27-42F5-B028-DAB5A75B67D6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1BA82C7B-0CEF-BD4F-A9D3-C8F5F9CA3E21}" type="presOf" srcId="{B167A53C-B6F2-4128-9230-572DDB8ED43D}" destId="{EB05026A-025C-554E-BDF0-EBE81317509C}" srcOrd="0" destOrd="0" presId="urn:microsoft.com/office/officeart/2005/8/layout/vList2"/>
    <dgm:cxn modelId="{450CAA84-FD03-4B72-B4DA-76B8932D5C4E}" srcId="{C1A51034-E471-4D6D-9E6E-80FE7F024291}" destId="{B167A53C-B6F2-4128-9230-572DDB8ED43D}" srcOrd="0" destOrd="0" parTransId="{020DC9E3-F5A5-42B4-B344-FBA8CD325446}" sibTransId="{4B354AF3-4096-40AA-B73B-CF3E88C56444}"/>
    <dgm:cxn modelId="{87661DA5-C87B-4940-BBC8-1E7083B9A419}" type="presOf" srcId="{B01F3FCE-0E27-42F5-B028-DAB5A75B67D6}" destId="{2DB9312A-AC16-0F4C-A65A-90F3B7A7EE84}" srcOrd="0" destOrd="0" presId="urn:microsoft.com/office/officeart/2005/8/layout/vList2"/>
    <dgm:cxn modelId="{0141B5C9-EC2B-45DD-9F38-FB947C2B3F7C}" srcId="{C1A51034-E471-4D6D-9E6E-80FE7F024291}" destId="{B01F3FCE-0E27-42F5-B028-DAB5A75B67D6}" srcOrd="1" destOrd="0" parTransId="{EE9AA693-8235-4F33-9C80-C3ADF7062F09}" sibTransId="{1B3910DA-08F1-422A-A0A5-80152939133D}"/>
    <dgm:cxn modelId="{95B6E9EB-5630-0240-A3E1-A6C44AEF3013}" type="presOf" srcId="{C1A51034-E471-4D6D-9E6E-80FE7F024291}" destId="{1A731F05-85E9-EC47-A0BD-13D1EA70ABA2}" srcOrd="0" destOrd="0" presId="urn:microsoft.com/office/officeart/2005/8/layout/vList2"/>
    <dgm:cxn modelId="{76F96364-BB31-E547-B246-8E4C84BA228B}" type="presParOf" srcId="{1A731F05-85E9-EC47-A0BD-13D1EA70ABA2}" destId="{EB05026A-025C-554E-BDF0-EBE81317509C}" srcOrd="0" destOrd="0" presId="urn:microsoft.com/office/officeart/2005/8/layout/vList2"/>
    <dgm:cxn modelId="{3F73C785-56AF-1C4D-98A2-9C37DAD7056F}" type="presParOf" srcId="{1A731F05-85E9-EC47-A0BD-13D1EA70ABA2}" destId="{CB82FE9E-B908-2540-94FD-4895A9E1E52F}" srcOrd="1" destOrd="0" presId="urn:microsoft.com/office/officeart/2005/8/layout/vList2"/>
    <dgm:cxn modelId="{E60A284D-FA2B-D141-80B0-CC868BCCC34F}" type="presParOf" srcId="{1A731F05-85E9-EC47-A0BD-13D1EA70ABA2}" destId="{2DB9312A-AC16-0F4C-A65A-90F3B7A7EE84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05026A-025C-554E-BDF0-EBE81317509C}">
      <dsp:nvSpPr>
        <dsp:cNvPr id="0" name=""/>
        <dsp:cNvSpPr/>
      </dsp:nvSpPr>
      <dsp:spPr>
        <a:xfrm>
          <a:off x="0" y="49812"/>
          <a:ext cx="5178960" cy="1759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Fig 5, show us the outcome of running the Apriori algorithm</a:t>
          </a:r>
        </a:p>
      </dsp:txBody>
      <dsp:txXfrm>
        <a:off x="85900" y="135712"/>
        <a:ext cx="5007160" cy="1587880"/>
      </dsp:txXfrm>
    </dsp:sp>
    <dsp:sp modelId="{2DB9312A-AC16-0F4C-A65A-90F3B7A7EE84}">
      <dsp:nvSpPr>
        <dsp:cNvPr id="0" name=""/>
        <dsp:cNvSpPr/>
      </dsp:nvSpPr>
      <dsp:spPr>
        <a:xfrm>
          <a:off x="0" y="1901653"/>
          <a:ext cx="5178960" cy="17596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Fig 6, displays the list of rules with support, confidence, and lift value. </a:t>
          </a:r>
        </a:p>
      </dsp:txBody>
      <dsp:txXfrm>
        <a:off x="85900" y="1987553"/>
        <a:ext cx="5007160" cy="1587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A0611-26F8-7647-A5BF-A660C2EC38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9CC0A-5D84-754C-B8B4-16A4BF8F77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958DB4-10FA-6F43-AE80-8B5257A49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8111E-5590-FE4D-B82E-9D29A5C7B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CF24E-6847-F248-A3B2-581AAA314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753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59A7F0-CBD3-C34E-AE7D-B7498CF1C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115AC-F531-F44A-AD88-6F19692F3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C1F7D9-0C11-FC40-A56E-CC4E226B3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80A7EB-1F00-954B-BA3A-B9B3258AF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A7CD8-3F36-7644-98F1-06D11AB2D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841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8D224F-BAE5-8642-8BE6-C3A097878E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B889E6-11AC-7E44-A127-C4BF86C0B8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92F02-F593-D147-8586-47AAC59D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96499-4DAA-7143-820F-AAFEAAC9E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23DBF-EC4A-2248-8C1D-24C39F531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353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D23D5-436A-E643-8B6D-ED3B0DB8B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F9A3B-6BCD-B54B-AF37-483E35B91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80FF3-EA7D-FF46-99BC-7559AA9EC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51E8C1-F5D1-6C49-8FED-23304151B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AADFD-D64D-5F43-885D-A54CA9FBB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343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20688-A36C-BE40-91FC-61635A3FA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6EE1F0-CB67-614D-A934-FA82C023C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44AB9E-0957-7546-9A9F-8775DA962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C5B75-94C5-C043-842B-832BC3BBE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46EF82-1F13-C249-B3F7-6692C6F95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393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18ADC-686D-E94F-8E47-647AC9BC0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5C13A-4E03-FF46-954E-AA8C753C89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D72CE1-DCF2-3143-9AF3-92A3FF1AF1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74B12A-C816-FC4A-93F6-1D187467B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7A0C85-6214-6B42-87BA-91B12C73F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56F6A-F749-AC48-9E92-ABAEA21B7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1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33C11-0FAB-9446-90F5-6AC14F2BB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BA1883-D881-DE46-A2FE-9C5708C66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515A6-0244-8149-9A21-DD10F6D81E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41E357-8E11-E444-838E-E800FC52CD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A25051-00FE-2A4E-BD59-C8777192EF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8534FF-26AA-0148-9374-243C8ECBF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5F965B-882F-F640-8730-AB1C53C34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A5C429-CE14-1344-B440-4A127FAE5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48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BF9F2-8F4F-0344-9209-85A7E1BD9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471CEC-0FE7-B544-A32B-270D8335D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140A99-2F8B-AB4A-95F1-F9350063C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B269DE-F36C-AE4E-A146-842836BC8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48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A18303-CDF5-8D48-88FD-84A3860A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3A2061-0E26-6541-9377-49FFB85A7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1E971D-D66A-EC46-98A1-438D91BB3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238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672B9-749C-8E4F-B36B-E701CBC21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C27B8-5146-9842-9A9C-B33E3A68F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125C4-CD68-BA40-AF7F-C8EADB7518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D2227-9F71-4F4C-AE6D-7C8AE50D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3D90FF-FEA1-034F-BF66-1B0B3504B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EBC62A-275B-614B-A7FA-9184376D0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403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3755B-A3CE-9D46-9470-882A4907D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6E5A3B-B306-914A-B22F-6823A04D22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5EB53D-ACEB-8347-8BA7-D8D8D029D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64F43-092D-B340-954C-0F22930A5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5FB20F-960B-3642-A9A3-9F77A84E7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8C0F6-BABF-054E-9D5C-A6E492270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089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970256-EE71-E945-B801-1DC5CAE9A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6573D-5183-CF4B-ABBE-2EC7E4F9D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17C90-F007-0A46-9D5E-313397EF2C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9587ED-4251-9B4F-91F7-3AB31D1485E7}" type="datetimeFigureOut">
              <a:rPr lang="en-US" smtClean="0"/>
              <a:t>8/19/22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ACE86-7A2D-3041-A0CD-8CFA0B3241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8ADF2-8F06-6B46-BEA0-020819E4B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7B808-6FF8-8B4B-94C4-C0542031B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1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datadriveninvestor.com/product-recommendation-using-association-rule-mining-for-a-grocery-store-7e7feb6cd0f9" TargetMode="External"/><Relationship Id="rId3" Type="http://schemas.openxmlformats.org/officeDocument/2006/relationships/hyperlink" Target="https://www.datadreaming.org/post/r-markdown-theme-gallery/" TargetMode="External"/><Relationship Id="rId7" Type="http://schemas.openxmlformats.org/officeDocument/2006/relationships/hyperlink" Target="https://www.youtube.com/watch?app=desktop&amp;v=guVvtZ7ZClw&amp;ab_channel=edureka%21" TargetMode="External"/><Relationship Id="rId2" Type="http://schemas.openxmlformats.org/officeDocument/2006/relationships/hyperlink" Target="https://link.springer.com/article/10.1007%2Fs11573-016-0822-8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ngineeringbigdata.com/grocery-shopping-impulse-purchases-with-apriori-algorithm-and-association-rules-in-r/" TargetMode="External"/><Relationship Id="rId5" Type="http://schemas.openxmlformats.org/officeDocument/2006/relationships/hyperlink" Target="https://citeseerx.ist.psu.edu/viewdoc/download?doi=10.1.1.402.8724&amp;rep=rep1&amp;type=pdf" TargetMode="External"/><Relationship Id="rId4" Type="http://schemas.openxmlformats.org/officeDocument/2006/relationships/hyperlink" Target="https://www.kirenz.com/post/2020-05-14-r-association-rule-mining/#interactive-scatter-plo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MATH261/MyGrocery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7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9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13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B34D53-5085-0644-8EC7-CC71FCFC64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5031" y="1434745"/>
            <a:ext cx="5561938" cy="2266871"/>
          </a:xfrm>
        </p:spPr>
        <p:txBody>
          <a:bodyPr>
            <a:normAutofit/>
          </a:bodyPr>
          <a:lstStyle/>
          <a:p>
            <a:pPr>
              <a:lnSpc>
                <a:spcPts val="3500"/>
              </a:lnSpc>
            </a:pPr>
            <a:r>
              <a:rPr lang="en-US" sz="4900" b="1" dirty="0"/>
              <a:t>Shop Conveniently </a:t>
            </a:r>
            <a:br>
              <a:rPr lang="en-US" sz="5600" dirty="0"/>
            </a:br>
            <a:r>
              <a:rPr lang="en-US" sz="2700" b="1" dirty="0"/>
              <a:t>&amp;</a:t>
            </a:r>
            <a:br>
              <a:rPr lang="en-US" sz="2700" b="1" dirty="0"/>
            </a:br>
            <a:r>
              <a:rPr lang="en-US" sz="4900" b="1" dirty="0"/>
              <a:t>Boost Sales </a:t>
            </a:r>
            <a:br>
              <a:rPr lang="en-US" sz="4900" b="1" dirty="0"/>
            </a:br>
            <a:endParaRPr lang="en-US" sz="49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743764-9456-A64A-9C98-F0B2FBC52D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5031" y="4189477"/>
            <a:ext cx="5561938" cy="1534587"/>
          </a:xfrm>
        </p:spPr>
        <p:txBody>
          <a:bodyPr>
            <a:normAutofit/>
          </a:bodyPr>
          <a:lstStyle/>
          <a:p>
            <a:pPr>
              <a:lnSpc>
                <a:spcPts val="1800"/>
              </a:lnSpc>
            </a:pPr>
            <a:r>
              <a:rPr lang="en-US" dirty="0"/>
              <a:t>Robin Bista</a:t>
            </a:r>
          </a:p>
          <a:p>
            <a:pPr>
              <a:lnSpc>
                <a:spcPts val="1800"/>
              </a:lnSpc>
            </a:pPr>
            <a:r>
              <a:rPr lang="en-US" dirty="0"/>
              <a:t>Data Science Project</a:t>
            </a:r>
          </a:p>
          <a:p>
            <a:pPr>
              <a:lnSpc>
                <a:spcPts val="1800"/>
              </a:lnSpc>
            </a:pPr>
            <a:r>
              <a:rPr lang="en-US" dirty="0"/>
              <a:t>03/20/2021</a:t>
            </a:r>
          </a:p>
        </p:txBody>
      </p:sp>
      <p:sp>
        <p:nvSpPr>
          <p:cNvPr id="23" name="Arc 15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30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C0A33A-1509-D945-BECF-89B7396AF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en-US" sz="40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BDC0B-91C7-C54A-A932-633B16CC5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962279"/>
            <a:ext cx="3799425" cy="3143241"/>
          </a:xfrm>
        </p:spPr>
        <p:txBody>
          <a:bodyPr>
            <a:normAutofit/>
          </a:bodyPr>
          <a:lstStyle/>
          <a:p>
            <a:r>
              <a:rPr lang="en-US" sz="2000" dirty="0"/>
              <a:t>Today’s ambitious retailer want to know their customers needs and choices before hand.</a:t>
            </a:r>
          </a:p>
          <a:p>
            <a:r>
              <a:rPr lang="en-US" sz="2000" dirty="0"/>
              <a:t>After analyzing the data with the help of Apriori algorithm we can suggest a retailer with detailed and effective ways to make their business decision.</a:t>
            </a:r>
          </a:p>
          <a:p>
            <a:endParaRPr lang="en-US" sz="2000" dirty="0"/>
          </a:p>
        </p:txBody>
      </p:sp>
      <p:pic>
        <p:nvPicPr>
          <p:cNvPr id="14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AEF2AFE6-FB9F-486A-8CF1-83D59A6D8D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598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783670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1F262-CD55-CA4B-B4C6-86C1F124C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C5099-8D30-FE41-A103-364FB584E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2725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“Visualizing association rules” </a:t>
            </a:r>
            <a:r>
              <a:rPr lang="en-US" i="1" dirty="0"/>
              <a:t>Springer Link</a:t>
            </a:r>
            <a:r>
              <a:rPr lang="en-US" dirty="0"/>
              <a:t>, 07 May. 2016, </a:t>
            </a:r>
            <a:r>
              <a:rPr lang="en-US" u="sng" dirty="0">
                <a:hlinkClick r:id="rId2"/>
              </a:rPr>
              <a:t>Visualizing Rules</a:t>
            </a:r>
            <a:endParaRPr lang="en-US" b="0" dirty="0">
              <a:effectLst/>
            </a:endParaRPr>
          </a:p>
          <a:p>
            <a:r>
              <a:rPr lang="en-US" dirty="0"/>
              <a:t>“R Markdown theme Gallery” </a:t>
            </a:r>
            <a:r>
              <a:rPr lang="en-US" i="1" dirty="0"/>
              <a:t>Andrew</a:t>
            </a:r>
            <a:r>
              <a:rPr lang="en-US" dirty="0"/>
              <a:t>,  May. 2021, </a:t>
            </a:r>
            <a:r>
              <a:rPr lang="en-US" u="sng" dirty="0">
                <a:hlinkClick r:id="rId3"/>
              </a:rPr>
              <a:t>R Markdown</a:t>
            </a:r>
            <a:endParaRPr lang="en-US" b="0" dirty="0">
              <a:effectLst/>
            </a:endParaRPr>
          </a:p>
          <a:p>
            <a:r>
              <a:rPr lang="en-US" dirty="0"/>
              <a:t>“Introduction to Association Rule Mining in R ”, 14 May. 2021, </a:t>
            </a:r>
            <a:r>
              <a:rPr lang="en-US" u="sng" dirty="0">
                <a:hlinkClick r:id="rId4"/>
              </a:rPr>
              <a:t>Mining in R with Association rule</a:t>
            </a:r>
            <a:endParaRPr lang="en-US" b="0" dirty="0">
              <a:effectLst/>
            </a:endParaRPr>
          </a:p>
          <a:p>
            <a:r>
              <a:rPr lang="en-US" dirty="0"/>
              <a:t>“Study on Apriori Algorithm and its Application in Grocery Store, 14 July. 2013, </a:t>
            </a:r>
            <a:r>
              <a:rPr lang="en-US" u="sng" dirty="0">
                <a:hlinkClick r:id="rId5"/>
              </a:rPr>
              <a:t>Study on Apriori</a:t>
            </a:r>
            <a:endParaRPr lang="en-US" b="0" dirty="0">
              <a:effectLst/>
            </a:endParaRPr>
          </a:p>
          <a:p>
            <a:r>
              <a:rPr lang="en-US" dirty="0"/>
              <a:t>“Grocery Shopping Impulse Purchases with Apriori Algorithm and Association Rules in R” </a:t>
            </a:r>
            <a:r>
              <a:rPr lang="en-US" i="1" dirty="0"/>
              <a:t>RALGO</a:t>
            </a:r>
            <a:r>
              <a:rPr lang="en-US" dirty="0"/>
              <a:t>, 8 Oct. 2018, </a:t>
            </a:r>
            <a:r>
              <a:rPr lang="en-US" u="sng" dirty="0">
                <a:hlinkClick r:id="rId6"/>
              </a:rPr>
              <a:t>Grocery Shopping with Apriori</a:t>
            </a:r>
            <a:endParaRPr lang="en-US" b="0" dirty="0">
              <a:effectLst/>
            </a:endParaRPr>
          </a:p>
          <a:p>
            <a:r>
              <a:rPr lang="en-US" dirty="0"/>
              <a:t>“Apriori Algorithm Explained” </a:t>
            </a:r>
            <a:r>
              <a:rPr lang="en-US" i="1" dirty="0"/>
              <a:t>YouTube</a:t>
            </a:r>
            <a:r>
              <a:rPr lang="en-US" dirty="0"/>
              <a:t>, 19 June. 2019, </a:t>
            </a:r>
            <a:r>
              <a:rPr lang="en-US" u="sng" dirty="0">
                <a:hlinkClick r:id="rId7"/>
              </a:rPr>
              <a:t>Apriori Algorithm Explained</a:t>
            </a:r>
            <a:endParaRPr lang="en-US" b="0" dirty="0">
              <a:effectLst/>
            </a:endParaRPr>
          </a:p>
          <a:p>
            <a:r>
              <a:rPr lang="en-US" dirty="0"/>
              <a:t>“Product Recommendation Case Study Using Apriori Algorithm for a Grocery Store” </a:t>
            </a:r>
            <a:r>
              <a:rPr lang="en-US" i="1" dirty="0"/>
              <a:t>Medium</a:t>
            </a:r>
            <a:r>
              <a:rPr lang="en-US" dirty="0"/>
              <a:t>, 15 Jan. 2015, </a:t>
            </a:r>
            <a:r>
              <a:rPr lang="en-US" u="sng" dirty="0">
                <a:hlinkClick r:id="rId8"/>
              </a:rPr>
              <a:t>Shopping with Apriori</a:t>
            </a:r>
            <a:endParaRPr lang="en-US" b="0" dirty="0">
              <a:effectLst/>
            </a:endParaRP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878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775E83-383D-2847-AA22-1D0A07860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42047-5CF2-F740-9AFE-D287A8680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Walmart experience</a:t>
            </a:r>
          </a:p>
          <a:p>
            <a:r>
              <a:rPr lang="en-US" dirty="0"/>
              <a:t>How do retailers configure the aisle for products?</a:t>
            </a:r>
          </a:p>
          <a:p>
            <a:r>
              <a:rPr lang="en-US" dirty="0"/>
              <a:t>Can they trick us to optimize their sales?</a:t>
            </a:r>
          </a:p>
          <a:p>
            <a:r>
              <a:rPr lang="en-US" dirty="0"/>
              <a:t>We will use Apriori algorithm to find the set of rules that will helps us arrange items accordingly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693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A4B8F2-52B3-D04E-B647-D5E77031F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Objective</a:t>
            </a:r>
          </a:p>
        </p:txBody>
      </p:sp>
      <p:sp>
        <p:nvSpPr>
          <p:cNvPr id="40" name="Arc 3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B0FFE-C5C0-9B4C-813A-C83D54FEB0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Apriori algorithm uses the association rules to find the set of rules which expresses the probabilistic. It creates association rules to find the relation between items in frequent itemset.</a:t>
            </a:r>
          </a:p>
          <a:p>
            <a:r>
              <a:rPr lang="en-US" dirty="0"/>
              <a:t>We will use these rules to plot graphs like histogram, interactive scattered plot and Graph-based visualization to evaluate subsets of items which must be grouped together and placed in the adjacent aisle</a:t>
            </a:r>
          </a:p>
        </p:txBody>
      </p:sp>
    </p:spTree>
    <p:extLst>
      <p:ext uri="{BB962C8B-B14F-4D97-AF65-F5344CB8AC3E}">
        <p14:creationId xmlns:p14="http://schemas.microsoft.com/office/powerpoint/2010/main" val="1601203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23B2C0-8548-BF49-AF28-DD7336E48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86" y="352169"/>
            <a:ext cx="6546921" cy="1142707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4000" b="1" u="sng" kern="1200" dirty="0">
                <a:latin typeface="+mj-lt"/>
                <a:ea typeface="+mj-ea"/>
                <a:cs typeface="+mj-cs"/>
              </a:rPr>
              <a:t>Overview of Association Rule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72CA1A8D-00AB-4D6B-B3E7-632522303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87" y="4062939"/>
            <a:ext cx="5178960" cy="2442892"/>
          </a:xfrm>
        </p:spPr>
        <p:txBody>
          <a:bodyPr anchor="ctr">
            <a:normAutofit fontScale="47500" lnSpcReduction="20000"/>
          </a:bodyPr>
          <a:lstStyle/>
          <a:p>
            <a:r>
              <a:rPr lang="en-US" sz="3600" dirty="0"/>
              <a:t>The above dataset can help us produce a set of rules. We can can assume the following association rules:</a:t>
            </a:r>
          </a:p>
          <a:p>
            <a:r>
              <a:rPr lang="en-US" sz="3600" dirty="0"/>
              <a:t>Rule 1: If Flour is purchased, then Egg is also purchased.</a:t>
            </a:r>
          </a:p>
          <a:p>
            <a:r>
              <a:rPr lang="en-US" sz="3600" dirty="0"/>
              <a:t>Rule 2: If Egg is purchased, then Flour is also purchased.</a:t>
            </a:r>
          </a:p>
          <a:p>
            <a:r>
              <a:rPr lang="en-US" sz="3600" dirty="0"/>
              <a:t>Rule 3: If Flour and Eggs are purchased, then Sugar is also purchased in 60% of the transactions.</a:t>
            </a:r>
          </a:p>
          <a:p>
            <a:pPr marL="0" indent="0">
              <a:buNone/>
            </a:pPr>
            <a:br>
              <a:rPr lang="en-US" sz="2000" dirty="0"/>
            </a:br>
            <a:endParaRPr lang="en-US" sz="2000" dirty="0"/>
          </a:p>
        </p:txBody>
      </p:sp>
      <p:pic>
        <p:nvPicPr>
          <p:cNvPr id="5" name="Content Placeholder 4" descr="Table&#10;&#10;Description automatically generated with low confidence">
            <a:extLst>
              <a:ext uri="{FF2B5EF4-FFF2-40B4-BE49-F238E27FC236}">
                <a16:creationId xmlns:a16="http://schemas.microsoft.com/office/drawing/2014/main" id="{A3E02D6F-3B8C-544C-8AC6-BEA213D04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38843"/>
            <a:ext cx="5450813" cy="4775095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EE68A7CE-1B83-914F-AB9F-7B94E7CC7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62" y="1399929"/>
            <a:ext cx="5167185" cy="22348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5CF0AB-2138-BE4A-881A-9A013F09C379}"/>
              </a:ext>
            </a:extLst>
          </p:cNvPr>
          <p:cNvSpPr txBox="1"/>
          <p:nvPr/>
        </p:nvSpPr>
        <p:spPr>
          <a:xfrm>
            <a:off x="2234161" y="3634735"/>
            <a:ext cx="22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Fig 1: Association Rule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C7A1D9F-27B7-284A-8CCA-23AC5B453098}"/>
              </a:ext>
            </a:extLst>
          </p:cNvPr>
          <p:cNvSpPr txBox="1"/>
          <p:nvPr/>
        </p:nvSpPr>
        <p:spPr>
          <a:xfrm>
            <a:off x="6664569" y="6172200"/>
            <a:ext cx="4026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Fig 2: Transaction data of items</a:t>
            </a:r>
          </a:p>
        </p:txBody>
      </p:sp>
    </p:spTree>
    <p:extLst>
      <p:ext uri="{BB962C8B-B14F-4D97-AF65-F5344CB8AC3E}">
        <p14:creationId xmlns:p14="http://schemas.microsoft.com/office/powerpoint/2010/main" val="1769440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AB0F62B-977D-4DD3-8796-EBFA85D7F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4B3CBE-0296-464D-A1DA-749C73F35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559768"/>
            <a:ext cx="5995646" cy="776663"/>
          </a:xfrm>
        </p:spPr>
        <p:txBody>
          <a:bodyPr anchor="b">
            <a:normAutofit/>
          </a:bodyPr>
          <a:lstStyle/>
          <a:p>
            <a:r>
              <a:rPr lang="en-US" sz="4000" b="1" u="sng" dirty="0"/>
              <a:t>Data Analysis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C0879B-4E45-4B13-8154-2C61FB579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685" y="1517395"/>
            <a:ext cx="5995647" cy="422324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Fig 3: Transactions is internally divided into 3 slots: data, itemInfo, and itemsetInfo </a:t>
            </a:r>
          </a:p>
          <a:p>
            <a:r>
              <a:rPr lang="en-US" dirty="0"/>
              <a:t>Fig 4: Displays the most frequently purchased items.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800" dirty="0"/>
              <a:t>Whole Milk 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800" dirty="0"/>
              <a:t>Other vegetables 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800" dirty="0"/>
              <a:t>Rolls/buns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800" dirty="0"/>
              <a:t>Soda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sz="2800" dirty="0"/>
              <a:t>yogurt</a:t>
            </a:r>
          </a:p>
          <a:p>
            <a:pPr marL="457200" lvl="1" indent="0">
              <a:buNone/>
            </a:pPr>
            <a:endParaRPr lang="en-US" sz="1600" dirty="0"/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B0639-0DFB-0F42-83E3-54BB0A614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683" y="2897054"/>
            <a:ext cx="4146394" cy="3538915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1AD4A9-794A-E849-A237-6711E1891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4683" y="559768"/>
            <a:ext cx="4176536" cy="19152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4141A9-D6C6-0A48-A6D9-3320516E2D83}"/>
              </a:ext>
            </a:extLst>
          </p:cNvPr>
          <p:cNvSpPr txBox="1"/>
          <p:nvPr/>
        </p:nvSpPr>
        <p:spPr>
          <a:xfrm>
            <a:off x="7561385" y="2475023"/>
            <a:ext cx="3094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Fig 3: Transaction dataset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23C54E-EE06-8F41-AA01-10B192C767D2}"/>
              </a:ext>
            </a:extLst>
          </p:cNvPr>
          <p:cNvSpPr txBox="1"/>
          <p:nvPr/>
        </p:nvSpPr>
        <p:spPr>
          <a:xfrm>
            <a:off x="6964683" y="6462318"/>
            <a:ext cx="41463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Fig 4: Most frequent items</a:t>
            </a:r>
          </a:p>
        </p:txBody>
      </p:sp>
    </p:spTree>
    <p:extLst>
      <p:ext uri="{BB962C8B-B14F-4D97-AF65-F5344CB8AC3E}">
        <p14:creationId xmlns:p14="http://schemas.microsoft.com/office/powerpoint/2010/main" val="4098650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769F06-7887-AD44-B0F0-12B8814FD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877" y="273908"/>
            <a:ext cx="5167185" cy="16805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b="1" u="sng" dirty="0"/>
              <a:t>Applying the Algorithm</a:t>
            </a:r>
          </a:p>
        </p:txBody>
      </p:sp>
      <p:graphicFrame>
        <p:nvGraphicFramePr>
          <p:cNvPr id="51" name="Content Placeholder 17">
            <a:extLst>
              <a:ext uri="{FF2B5EF4-FFF2-40B4-BE49-F238E27FC236}">
                <a16:creationId xmlns:a16="http://schemas.microsoft.com/office/drawing/2014/main" id="{83975968-40F3-4677-8F47-571E68098EC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50820" y="1929859"/>
          <a:ext cx="5178960" cy="37111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7EBB213B-E6CE-3947-AC5F-1EB36231EC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8344" y="2805933"/>
            <a:ext cx="5178960" cy="3711146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FB12A3D-2D0E-364C-BFE6-2D05D84DB0E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10119" y="632433"/>
            <a:ext cx="5167185" cy="1808515"/>
          </a:xfrm>
          <a:prstGeom prst="rect">
            <a:avLst/>
          </a:prstGeom>
          <a:effectLst/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C492662A-53C2-E542-B451-65ABA1C6F960}"/>
              </a:ext>
            </a:extLst>
          </p:cNvPr>
          <p:cNvSpPr txBox="1"/>
          <p:nvPr/>
        </p:nvSpPr>
        <p:spPr>
          <a:xfrm>
            <a:off x="5336894" y="2440948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Fig 5: Parameter specification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C7C9D8B-75B8-9B4C-868B-24A806255B1A}"/>
              </a:ext>
            </a:extLst>
          </p:cNvPr>
          <p:cNvSpPr txBox="1"/>
          <p:nvPr/>
        </p:nvSpPr>
        <p:spPr>
          <a:xfrm>
            <a:off x="5336894" y="6496858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Fig 6: List of rules </a:t>
            </a:r>
          </a:p>
        </p:txBody>
      </p:sp>
    </p:spTree>
    <p:extLst>
      <p:ext uri="{BB962C8B-B14F-4D97-AF65-F5344CB8AC3E}">
        <p14:creationId xmlns:p14="http://schemas.microsoft.com/office/powerpoint/2010/main" val="3600557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3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FFCCFC-2700-7247-83A4-CAEE61467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447" y="182880"/>
            <a:ext cx="4140369" cy="21463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u="sng" dirty="0"/>
              <a:t>Visualizing Results</a:t>
            </a:r>
            <a:endParaRPr lang="en-US" sz="4000" b="1" u="sng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49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F238F2D-39EA-4EB1-A455-F47EA2B64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2200" dirty="0"/>
              <a:t> Fig 7, show Whole Milk was bought frequently compared to other items, followed by other vegetables.</a:t>
            </a:r>
          </a:p>
          <a:p>
            <a:r>
              <a:rPr lang="en-US" sz="2200" dirty="0"/>
              <a:t>Fig 8, depicts the correlation between one node to another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9D202CC-0B15-D342-9949-9F2E074C4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83" y="2569464"/>
            <a:ext cx="5109634" cy="36789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B1A5C15-F5F3-1A4B-85E9-CEC40E6BD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835" y="2587049"/>
            <a:ext cx="5293433" cy="36789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15864A-C0ED-4D4C-BB2B-D6E26D15986C}"/>
              </a:ext>
            </a:extLst>
          </p:cNvPr>
          <p:cNvSpPr txBox="1"/>
          <p:nvPr/>
        </p:nvSpPr>
        <p:spPr>
          <a:xfrm>
            <a:off x="1160585" y="6248400"/>
            <a:ext cx="3481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Fig 7: Relative Item Frequency Plot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5BB414-2C4C-964F-8ECF-8CC166B8EC26}"/>
              </a:ext>
            </a:extLst>
          </p:cNvPr>
          <p:cNvSpPr txBox="1"/>
          <p:nvPr/>
        </p:nvSpPr>
        <p:spPr>
          <a:xfrm>
            <a:off x="5560957" y="6248400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Fig 8: Graph Based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43348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505CD-54C3-A44E-B464-746E3B878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u="sng" dirty="0"/>
              <a:t>Interactive scattered plot</a:t>
            </a:r>
          </a:p>
        </p:txBody>
      </p:sp>
      <p:sp>
        <p:nvSpPr>
          <p:cNvPr id="3" name="TextBox 2">
            <a:hlinkClick r:id="rId2" tooltip="Lets view the interactive plot"/>
            <a:extLst>
              <a:ext uri="{FF2B5EF4-FFF2-40B4-BE49-F238E27FC236}">
                <a16:creationId xmlns:a16="http://schemas.microsoft.com/office/drawing/2014/main" id="{79C9D05E-1C6A-F346-92E2-8BD4EFDFBD59}"/>
              </a:ext>
            </a:extLst>
          </p:cNvPr>
          <p:cNvSpPr txBox="1"/>
          <p:nvPr/>
        </p:nvSpPr>
        <p:spPr>
          <a:xfrm>
            <a:off x="7096496" y="5875432"/>
            <a:ext cx="3396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Let's view the interactive plot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4EF1D-BD17-EE41-BBE3-71E29C63C1AD}"/>
              </a:ext>
            </a:extLst>
          </p:cNvPr>
          <p:cNvSpPr txBox="1"/>
          <p:nvPr/>
        </p:nvSpPr>
        <p:spPr>
          <a:xfrm>
            <a:off x="750858" y="1690688"/>
            <a:ext cx="433138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Support:  It is the indication of how frequently the item appears in the data.</a:t>
            </a:r>
          </a:p>
          <a:p>
            <a:endParaRPr lang="en-US" dirty="0"/>
          </a:p>
          <a:p>
            <a:r>
              <a:rPr lang="en-US" dirty="0"/>
              <a:t>Confidence: It is the indication of number of times the set of rules are found true. </a:t>
            </a:r>
          </a:p>
          <a:p>
            <a:endParaRPr lang="en-US" dirty="0"/>
          </a:p>
          <a:p>
            <a:r>
              <a:rPr lang="en-US" dirty="0"/>
              <a:t>Example: </a:t>
            </a:r>
          </a:p>
          <a:p>
            <a:r>
              <a:rPr lang="en-US" dirty="0"/>
              <a:t>Support is the percentage of transaction in T that contains both Flour and Eggs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Confidence is the percentage of transaction in T, containing Flour, that also contain Eggs</a:t>
            </a:r>
          </a:p>
          <a:p>
            <a:endParaRPr lang="en-US" dirty="0"/>
          </a:p>
          <a:p>
            <a:r>
              <a:rPr lang="en-US" dirty="0"/>
              <a:t>Lift:  The ratio of the confidence of the rule and the expected confidence of the rule.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D81C534-C684-C0F7-635C-E2C5454F43E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2238" y="1690688"/>
            <a:ext cx="5975350" cy="4107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7723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9EEB6-D1D0-294B-8508-72E5AF3F73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8456" y="100012"/>
            <a:ext cx="6415087" cy="1325563"/>
          </a:xfrm>
        </p:spPr>
        <p:txBody>
          <a:bodyPr>
            <a:normAutofit/>
          </a:bodyPr>
          <a:lstStyle/>
          <a:p>
            <a:r>
              <a:rPr lang="en-US" sz="4000" b="1" u="sng" dirty="0"/>
              <a:t>Findings and 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89D4C-03AD-FA4D-866C-7EB74E0EA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817" y="4040188"/>
            <a:ext cx="10372725" cy="2389188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Aisles Proposed:</a:t>
            </a:r>
            <a:endParaRPr lang="en-US" b="1" dirty="0">
              <a:effectLst/>
            </a:endParaRP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Liquor Aisle </a:t>
            </a:r>
            <a:r>
              <a:rPr lang="en-US" sz="2400" dirty="0"/>
              <a:t>– Liquor, Red/Blush Wine, Bottled Beer</a:t>
            </a:r>
            <a:endParaRPr lang="en-US" sz="2400" b="1" dirty="0">
              <a:effectLst/>
            </a:endParaRP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Groceries Aisle </a:t>
            </a:r>
            <a:r>
              <a:rPr lang="en-US" sz="2400" dirty="0"/>
              <a:t>– Other vegetables, Whole milk, Oil, Yogurt, Rice, Root Vegetable</a:t>
            </a:r>
            <a:endParaRPr lang="en-US" sz="2400" b="1" dirty="0">
              <a:effectLst/>
            </a:endParaRP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Fruit Aisle </a:t>
            </a:r>
            <a:r>
              <a:rPr lang="en-US" sz="2400" dirty="0"/>
              <a:t>– Citrus Fruit, Grape, Fruit/Vegetable juice, Tropical fruits</a:t>
            </a:r>
            <a:endParaRPr lang="en-US" sz="2400" b="0" dirty="0">
              <a:effectLst/>
            </a:endParaRPr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Breakfast Aisle </a:t>
            </a:r>
            <a:r>
              <a:rPr lang="en-US" sz="2400" dirty="0"/>
              <a:t>–  Pastry, Curd, Cereals, Sweet Spreads</a:t>
            </a:r>
            <a:endParaRPr lang="en-US" sz="2400" b="1" dirty="0">
              <a:effectLst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17E7E2-5510-5E4C-9CF0-2F85B665B789}"/>
              </a:ext>
            </a:extLst>
          </p:cNvPr>
          <p:cNvSpPr txBox="1"/>
          <p:nvPr/>
        </p:nvSpPr>
        <p:spPr>
          <a:xfrm>
            <a:off x="654842" y="1732091"/>
            <a:ext cx="616029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{Liquor, Red/Blush Wine} </a:t>
            </a:r>
            <a:r>
              <a:rPr lang="en-US" dirty="0">
                <a:sym typeface="Wingdings" pitchFamily="2" charset="2"/>
              </a:rPr>
              <a:t></a:t>
            </a:r>
            <a:r>
              <a:rPr lang="en-US" dirty="0"/>
              <a:t>Bottled Beer                                                   </a:t>
            </a:r>
          </a:p>
          <a:p>
            <a:endParaRPr lang="en-US" dirty="0"/>
          </a:p>
          <a:p>
            <a:r>
              <a:rPr lang="en-US" dirty="0"/>
              <a:t>Other vegetables, Whole milk, Oil, Yogurt, Rice </a:t>
            </a:r>
            <a:r>
              <a:rPr lang="en-US" dirty="0">
                <a:sym typeface="Wingdings" pitchFamily="2" charset="2"/>
              </a:rPr>
              <a:t></a:t>
            </a:r>
            <a:r>
              <a:rPr lang="en-US" dirty="0"/>
              <a:t> Root Vegetable </a:t>
            </a:r>
          </a:p>
          <a:p>
            <a:endParaRPr lang="en-US" dirty="0"/>
          </a:p>
          <a:p>
            <a:r>
              <a:rPr lang="en-US" dirty="0"/>
              <a:t>Citrus Fruit, Grape, Fruit/Vegetable juice </a:t>
            </a:r>
            <a:r>
              <a:rPr lang="en-US" dirty="0">
                <a:sym typeface="Wingdings" pitchFamily="2" charset="2"/>
              </a:rPr>
              <a:t></a:t>
            </a:r>
            <a:r>
              <a:rPr lang="en-US" dirty="0"/>
              <a:t>Tropical fruits  </a:t>
            </a:r>
          </a:p>
          <a:p>
            <a:endParaRPr lang="en-US" dirty="0"/>
          </a:p>
          <a:p>
            <a:r>
              <a:rPr lang="en-US" dirty="0"/>
              <a:t>Pastry, Curd, Cereals, Sweet Spreads </a:t>
            </a:r>
            <a:r>
              <a:rPr lang="en-US" dirty="0">
                <a:sym typeface="Wingdings" pitchFamily="2" charset="2"/>
              </a:rPr>
              <a:t>Whole milk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4E84C6-B960-1A4D-9568-AFBEF8D27F48}"/>
              </a:ext>
            </a:extLst>
          </p:cNvPr>
          <p:cNvSpPr txBox="1"/>
          <p:nvPr/>
        </p:nvSpPr>
        <p:spPr>
          <a:xfrm>
            <a:off x="6815138" y="1056243"/>
            <a:ext cx="4429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Lift                     Support              Confidence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CCE235-36E6-CD47-9B1D-40181F6BBBDC}"/>
              </a:ext>
            </a:extLst>
          </p:cNvPr>
          <p:cNvSpPr txBox="1"/>
          <p:nvPr/>
        </p:nvSpPr>
        <p:spPr>
          <a:xfrm>
            <a:off x="6815138" y="1685925"/>
            <a:ext cx="41290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11.2                   0.001                   90%</a:t>
            </a:r>
          </a:p>
          <a:p>
            <a:endParaRPr lang="en-US" dirty="0"/>
          </a:p>
          <a:p>
            <a:r>
              <a:rPr lang="en-US" dirty="0"/>
              <a:t>7.95                   0.001                   86%</a:t>
            </a:r>
          </a:p>
          <a:p>
            <a:endParaRPr lang="en-US" dirty="0"/>
          </a:p>
          <a:p>
            <a:r>
              <a:rPr lang="en-US" dirty="0"/>
              <a:t>8.06                   0.001                   84%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3.65                   0.001                   90%</a:t>
            </a:r>
          </a:p>
        </p:txBody>
      </p:sp>
    </p:spTree>
    <p:extLst>
      <p:ext uri="{BB962C8B-B14F-4D97-AF65-F5344CB8AC3E}">
        <p14:creationId xmlns:p14="http://schemas.microsoft.com/office/powerpoint/2010/main" val="938920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741</Words>
  <Application>Microsoft Macintosh PowerPoint</Application>
  <PresentationFormat>Widescreen</PresentationFormat>
  <Paragraphs>92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Shop Conveniently  &amp; Boost Sales  </vt:lpstr>
      <vt:lpstr>Introduction</vt:lpstr>
      <vt:lpstr>Objective</vt:lpstr>
      <vt:lpstr>Overview of Association Rule</vt:lpstr>
      <vt:lpstr>Data Analysis</vt:lpstr>
      <vt:lpstr>Applying the Algorithm</vt:lpstr>
      <vt:lpstr>Visualizing Results</vt:lpstr>
      <vt:lpstr>Interactive scattered plot</vt:lpstr>
      <vt:lpstr>Findings and Explanation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Apriori Algorithm for Grocery Shopping</dc:title>
  <dc:creator>Robin Bista</dc:creator>
  <cp:lastModifiedBy>Robin Bista</cp:lastModifiedBy>
  <cp:revision>6</cp:revision>
  <dcterms:created xsi:type="dcterms:W3CDTF">2021-12-11T22:21:56Z</dcterms:created>
  <dcterms:modified xsi:type="dcterms:W3CDTF">2022-08-19T15:07:21Z</dcterms:modified>
</cp:coreProperties>
</file>

<file path=docProps/thumbnail.jpeg>
</file>